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80" r:id="rId2"/>
    <p:sldId id="312" r:id="rId3"/>
    <p:sldId id="290" r:id="rId4"/>
    <p:sldId id="281" r:id="rId5"/>
    <p:sldId id="296" r:id="rId6"/>
    <p:sldId id="297" r:id="rId7"/>
    <p:sldId id="289" r:id="rId8"/>
    <p:sldId id="316" r:id="rId9"/>
    <p:sldId id="298" r:id="rId10"/>
    <p:sldId id="295" r:id="rId11"/>
    <p:sldId id="318" r:id="rId12"/>
    <p:sldId id="317" r:id="rId13"/>
    <p:sldId id="311" r:id="rId14"/>
    <p:sldId id="302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162D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43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51BA2A-B7D9-4C40-8BBD-A8ACC1FC5D8B}" type="datetimeFigureOut">
              <a:rPr lang="en-GB" smtClean="0"/>
              <a:t>21/01/2022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73445B-C997-4C79-8AEE-861D10CA261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69870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6BA57C-0BB2-4F94-9C52-B059DF7ED9DB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2534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2BF33-B3FA-4C9F-AF3F-5BC5DB87D8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608C4EE-E04B-4D60-9828-DD36CC711F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E573C4-7BE6-4F9B-A300-EE8F7C58A5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F60C35-0A13-4548-BE70-86EE802C324D}" type="datetimeFigureOut">
              <a:rPr lang="en-GB" smtClean="0"/>
              <a:t>21/01/2022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57AEF2-D65E-431A-9D44-0177816518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329C99-DA31-414F-8E38-5A7905E33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03D0C-2C1A-4851-8450-87D42256B9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44698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9D75F-3E2E-40B4-B11B-6D59BB6F1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AF7B1AC-66B6-469F-AF72-F3B80087BF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07CB4B-31AC-474D-A32C-E55E6C8F7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F60C35-0A13-4548-BE70-86EE802C324D}" type="datetimeFigureOut">
              <a:rPr lang="en-GB" smtClean="0"/>
              <a:t>21/01/2022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6E1505-1ADE-4E47-836D-9B1009EF99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A973EE-AE7E-4F77-AC35-DFBBE8D30D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03D0C-2C1A-4851-8450-87D42256B9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83281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B62AEFB-4F9F-4F6F-82F2-666718D06C9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0C18F30-2A34-48C8-862C-7E3327F8B2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D19930-2ED3-4AA5-97FA-DCF34E4575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F60C35-0A13-4548-BE70-86EE802C324D}" type="datetimeFigureOut">
              <a:rPr lang="en-GB" smtClean="0"/>
              <a:t>21/01/2022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FD818C-8028-4C38-BCCB-F5A1A8D87E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DA479E-9D2E-4B34-B4D9-6E01BA80C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03D0C-2C1A-4851-8450-87D42256B9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66101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BF358B-815E-44E9-B4F2-B3443F52B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BCEC21-BD41-4B50-B466-68A8B5455A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F108A7-BE1F-4793-97F6-1B9D77BB63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F60C35-0A13-4548-BE70-86EE802C324D}" type="datetimeFigureOut">
              <a:rPr lang="en-GB" smtClean="0"/>
              <a:t>21/01/2022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25E219-FDCF-40FE-A3D0-15DB5D8469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B6F927-5ABB-4D08-BD5C-8F5D229BC6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03D0C-2C1A-4851-8450-87D42256B9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41768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2A1ABF-02D7-41D6-B716-39C0B5D3EB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1CDD3C-B4CA-4689-B210-375C54327F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798139-4088-4470-AB05-9596E149A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F60C35-0A13-4548-BE70-86EE802C324D}" type="datetimeFigureOut">
              <a:rPr lang="en-GB" smtClean="0"/>
              <a:t>21/01/2022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6BF8BF-B922-487B-BE24-22F9EC01B3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20D0AD-9545-43B5-BC35-978155C4A7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03D0C-2C1A-4851-8450-87D42256B9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98724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A1AD0-C981-4C0C-B1C9-51585237E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897785-B360-46E7-AD57-C3D6070E26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5FBEAD-C5D8-45D0-B651-27DB32123B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661220-D778-4D51-92F4-520E787FE5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F60C35-0A13-4548-BE70-86EE802C324D}" type="datetimeFigureOut">
              <a:rPr lang="en-GB" smtClean="0"/>
              <a:t>21/01/2022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26BCB4-08D0-42B5-939B-2C650623E9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7E726D-7566-49C1-86A1-8DCF9B3E84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03D0C-2C1A-4851-8450-87D42256B9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97352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5D407C-C89D-404B-B9F8-71D5156C85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0A824B-F503-4B4F-A3EF-D3B0F3999F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1183FB-7A89-4869-971F-6D2FD64A9D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9E2D259-21CE-4255-A950-8BBB9F617A8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2EB68AF-4588-4DE1-A4D0-E83FA3E507C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0FFEC7A-2B91-4956-93BB-F431E12114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F60C35-0A13-4548-BE70-86EE802C324D}" type="datetimeFigureOut">
              <a:rPr lang="en-GB" smtClean="0"/>
              <a:t>21/01/2022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D6C6EBE-F01E-4BE8-864F-A01205EA02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83AEE1A-7966-47C9-9F37-81B77DB4C6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03D0C-2C1A-4851-8450-87D42256B9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42916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7D12C-9C74-4A86-A5A3-B307DA58A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12FA2CA-988D-47F4-93A3-9AA913D4ED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F60C35-0A13-4548-BE70-86EE802C324D}" type="datetimeFigureOut">
              <a:rPr lang="en-GB" smtClean="0"/>
              <a:t>21/01/2022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CD9D35-0306-4C21-8E62-C7B3BA9F53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F3717C-16BB-48DB-90E5-D3378B99A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03D0C-2C1A-4851-8450-87D42256B9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70480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5E76EF-52A9-4008-8B7F-7225B12184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F60C35-0A13-4548-BE70-86EE802C324D}" type="datetimeFigureOut">
              <a:rPr lang="en-GB" smtClean="0"/>
              <a:t>21/01/2022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F35913E-4815-4850-8AD1-2ECD69460E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B1F885-E528-4C46-865F-CA105314D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03D0C-2C1A-4851-8450-87D42256B9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5847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6259AC-58A5-4D18-8EAA-333BD033D5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12FE2B-3202-4926-A24B-A34F565C94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1BF52F-CEF5-4DAE-9937-7C836537AB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B35BE6-0337-4FA7-8AEC-556B1EDBD7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F60C35-0A13-4548-BE70-86EE802C324D}" type="datetimeFigureOut">
              <a:rPr lang="en-GB" smtClean="0"/>
              <a:t>21/01/2022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A45F2E-4EA3-44F0-9B30-D0A8F14707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F6022A-4325-4167-89DA-06548AE78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03D0C-2C1A-4851-8450-87D42256B9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78776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9944B1-A36A-4FAE-9590-44888164E7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8015D62-3C73-4040-91D2-F65EAD10BD1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AD71FF-991D-443E-BAD7-B9C7C1C3B2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E3F55F-9854-4E22-A0F7-EC4531BBA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F60C35-0A13-4548-BE70-86EE802C324D}" type="datetimeFigureOut">
              <a:rPr lang="en-GB" smtClean="0"/>
              <a:t>21/01/2022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060967-E7FC-4765-9DBD-843182697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E57BA9-C7F8-4634-9023-0D1B5E017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03D0C-2C1A-4851-8450-87D42256B9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66874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CA18026-3283-47E8-8EAC-A57680E7E1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1AFF5D-6727-406A-9A2A-6EE5E0885E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D7A1B5-26C1-47EC-BC95-341083CF01C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F60C35-0A13-4548-BE70-86EE802C324D}" type="datetimeFigureOut">
              <a:rPr lang="en-GB" smtClean="0"/>
              <a:t>21/01/2022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C704D3-5442-484E-8F1F-352E647F8C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F6F7F1-7705-4239-A4F7-25AF9B116B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203D0C-2C1A-4851-8450-87D42256B9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42868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jpg"/><Relationship Id="rId4" Type="http://schemas.openxmlformats.org/officeDocument/2006/relationships/image" Target="../media/image26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teams.microsoft.com/l/channel/19%3a771b74afa47b47838249e31172738a86%40thread.tacv2/Stats%2520in%2520R?groupId=3bfef144-efba-4a20-ad92-427d4d371045&amp;tenantId=c8542d98-e64c-446e-b8d5-0c98ffe56526" TargetMode="External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904DC-8990-427C-8E3A-02F1F4B7C9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4502" y="3787186"/>
            <a:ext cx="12087497" cy="1629545"/>
          </a:xfrm>
        </p:spPr>
        <p:txBody>
          <a:bodyPr>
            <a:noAutofit/>
          </a:bodyPr>
          <a:lstStyle/>
          <a:p>
            <a:pPr algn="l"/>
            <a:r>
              <a:rPr lang="en-GB" sz="4000" dirty="0"/>
              <a:t>Demystifying statistics – Modelling process recap and making predictions.</a:t>
            </a:r>
            <a:br>
              <a:rPr lang="en-GB" sz="4000" dirty="0"/>
            </a:br>
            <a:endParaRPr lang="en-GB" sz="2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C71AA1-E424-4630-8E1A-D098EFD7CE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4502" y="5613718"/>
            <a:ext cx="6353093" cy="778373"/>
          </a:xfrm>
        </p:spPr>
        <p:txBody>
          <a:bodyPr>
            <a:normAutofit fontScale="92500"/>
          </a:bodyPr>
          <a:lstStyle/>
          <a:p>
            <a:pPr algn="l"/>
            <a:r>
              <a:rPr lang="en-GB" sz="3200" dirty="0">
                <a:solidFill>
                  <a:schemeClr val="accent1"/>
                </a:solidFill>
              </a:rPr>
              <a:t>Dr Neil Burns – neil.burns@sruc.ac.uk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3B93EA2-AD2D-4E0F-9C7E-56CA1FE7C06E}"/>
              </a:ext>
            </a:extLst>
          </p:cNvPr>
          <p:cNvCxnSpPr>
            <a:cxnSpLocks/>
          </p:cNvCxnSpPr>
          <p:nvPr/>
        </p:nvCxnSpPr>
        <p:spPr>
          <a:xfrm>
            <a:off x="219761" y="3829394"/>
            <a:ext cx="74041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599282C9-0137-4BB6-9238-EE94733E661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22" r="22475" b="2"/>
          <a:stretch/>
        </p:blipFill>
        <p:spPr>
          <a:xfrm>
            <a:off x="3514215" y="172464"/>
            <a:ext cx="2430404" cy="34422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1A4259D-3CFA-4D33-A635-A8025EF5EDE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41" r="12860" b="2"/>
          <a:stretch/>
        </p:blipFill>
        <p:spPr>
          <a:xfrm>
            <a:off x="8980421" y="172464"/>
            <a:ext cx="2430276" cy="34422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9CE80A4-964A-45DA-B373-84ADB45D2123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11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550" r="32081"/>
          <a:stretch/>
        </p:blipFill>
        <p:spPr>
          <a:xfrm>
            <a:off x="817212" y="172464"/>
            <a:ext cx="2394240" cy="344226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19A1CEC-0611-451A-905F-C70AB909775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79" r="25122" b="2"/>
          <a:stretch/>
        </p:blipFill>
        <p:spPr>
          <a:xfrm>
            <a:off x="6247382" y="172464"/>
            <a:ext cx="2430276" cy="3442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9483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E5ED1DB-6C92-4AC9-AC86-DD3D5866BBAD}"/>
              </a:ext>
            </a:extLst>
          </p:cNvPr>
          <p:cNvCxnSpPr>
            <a:cxnSpLocks/>
          </p:cNvCxnSpPr>
          <p:nvPr/>
        </p:nvCxnSpPr>
        <p:spPr>
          <a:xfrm>
            <a:off x="106549" y="852105"/>
            <a:ext cx="74041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le 1">
            <a:extLst>
              <a:ext uri="{FF2B5EF4-FFF2-40B4-BE49-F238E27FC236}">
                <a16:creationId xmlns:a16="http://schemas.microsoft.com/office/drawing/2014/main" id="{A66E0514-E8AE-4965-BCDA-C2AD049BA0A0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0515600" cy="7003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Why assume residuals are distributed normally?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505826B-B201-4D85-ACB5-7771D11384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3329" y="1480657"/>
            <a:ext cx="5883230" cy="38966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16001A3-1AB6-44B7-9729-6D83CE12AF1D}"/>
              </a:ext>
            </a:extLst>
          </p:cNvPr>
          <p:cNvSpPr txBox="1"/>
          <p:nvPr/>
        </p:nvSpPr>
        <p:spPr>
          <a:xfrm>
            <a:off x="153223" y="1766258"/>
            <a:ext cx="2070993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457200" lvl="1" indent="0">
              <a:buNone/>
            </a:pPr>
            <a:r>
              <a:rPr lang="en-GB" sz="1800" dirty="0" err="1">
                <a:solidFill>
                  <a:schemeClr val="bg1"/>
                </a:solidFill>
              </a:rPr>
              <a:t>runif</a:t>
            </a:r>
            <a:r>
              <a:rPr lang="en-GB" sz="1800" dirty="0">
                <a:solidFill>
                  <a:schemeClr val="bg1"/>
                </a:solidFill>
              </a:rPr>
              <a:t>(</a:t>
            </a:r>
            <a:r>
              <a:rPr lang="en-GB" sz="1800" dirty="0">
                <a:solidFill>
                  <a:schemeClr val="accent6"/>
                </a:solidFill>
              </a:rPr>
              <a:t>2000</a:t>
            </a:r>
            <a:r>
              <a:rPr lang="en-GB" sz="1800" dirty="0">
                <a:solidFill>
                  <a:schemeClr val="bg1"/>
                </a:solidFill>
              </a:rPr>
              <a:t>,</a:t>
            </a:r>
            <a:r>
              <a:rPr lang="en-GB" sz="1800" dirty="0">
                <a:solidFill>
                  <a:schemeClr val="accent6"/>
                </a:solidFill>
              </a:rPr>
              <a:t>0</a:t>
            </a:r>
            <a:r>
              <a:rPr lang="en-GB" sz="1800" dirty="0">
                <a:solidFill>
                  <a:schemeClr val="bg1"/>
                </a:solidFill>
              </a:rPr>
              <a:t>,</a:t>
            </a:r>
            <a:r>
              <a:rPr lang="en-GB" sz="1800" dirty="0">
                <a:solidFill>
                  <a:schemeClr val="accent6"/>
                </a:solidFill>
              </a:rPr>
              <a:t>1</a:t>
            </a:r>
            <a:r>
              <a:rPr lang="en-GB" sz="1800" dirty="0">
                <a:solidFill>
                  <a:schemeClr val="bg1"/>
                </a:solidFill>
              </a:rPr>
              <a:t>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98776B9-99EC-434F-9EF1-CEC700EAB0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6049" y="965956"/>
            <a:ext cx="2959807" cy="213558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707B99C-1613-41A6-8668-0C9BED4B6E5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64"/>
          <a:stretch/>
        </p:blipFill>
        <p:spPr>
          <a:xfrm>
            <a:off x="5587689" y="965957"/>
            <a:ext cx="2913760" cy="213188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B041D5A-F48B-4E88-9DC7-0F7AE1E88E30}"/>
              </a:ext>
            </a:extLst>
          </p:cNvPr>
          <p:cNvSpPr txBox="1"/>
          <p:nvPr/>
        </p:nvSpPr>
        <p:spPr>
          <a:xfrm>
            <a:off x="153223" y="3757345"/>
            <a:ext cx="3981066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457200" lvl="1" indent="0">
              <a:buNone/>
            </a:pPr>
            <a:r>
              <a:rPr lang="en-GB" sz="1800" dirty="0">
                <a:solidFill>
                  <a:schemeClr val="bg1"/>
                </a:solidFill>
              </a:rPr>
              <a:t>replicate(</a:t>
            </a:r>
            <a:r>
              <a:rPr lang="en-GB" sz="1800" dirty="0">
                <a:solidFill>
                  <a:schemeClr val="accent6"/>
                </a:solidFill>
              </a:rPr>
              <a:t>1000</a:t>
            </a:r>
            <a:r>
              <a:rPr lang="en-GB" sz="1800" dirty="0">
                <a:solidFill>
                  <a:schemeClr val="bg1"/>
                </a:solidFill>
              </a:rPr>
              <a:t>, sum(</a:t>
            </a:r>
            <a:r>
              <a:rPr lang="en-GB" sz="1800" dirty="0" err="1">
                <a:solidFill>
                  <a:schemeClr val="bg1"/>
                </a:solidFill>
              </a:rPr>
              <a:t>runif</a:t>
            </a:r>
            <a:r>
              <a:rPr lang="en-GB" sz="1800" dirty="0">
                <a:solidFill>
                  <a:schemeClr val="bg1"/>
                </a:solidFill>
              </a:rPr>
              <a:t>(</a:t>
            </a:r>
            <a:r>
              <a:rPr lang="en-GB" sz="1800" dirty="0">
                <a:solidFill>
                  <a:schemeClr val="accent6"/>
                </a:solidFill>
              </a:rPr>
              <a:t>200</a:t>
            </a:r>
            <a:r>
              <a:rPr lang="en-GB" sz="1800" dirty="0">
                <a:solidFill>
                  <a:schemeClr val="bg1"/>
                </a:solidFill>
              </a:rPr>
              <a:t>,</a:t>
            </a:r>
            <a:r>
              <a:rPr lang="en-GB" sz="1800" dirty="0">
                <a:solidFill>
                  <a:schemeClr val="accent6"/>
                </a:solidFill>
              </a:rPr>
              <a:t>0</a:t>
            </a:r>
            <a:r>
              <a:rPr lang="en-GB" sz="1800" dirty="0">
                <a:solidFill>
                  <a:schemeClr val="bg1"/>
                </a:solidFill>
              </a:rPr>
              <a:t>,</a:t>
            </a:r>
            <a:r>
              <a:rPr lang="en-GB" sz="1800" dirty="0">
                <a:solidFill>
                  <a:schemeClr val="accent6"/>
                </a:solidFill>
              </a:rPr>
              <a:t>1</a:t>
            </a:r>
            <a:r>
              <a:rPr lang="en-GB" sz="1800" dirty="0">
                <a:solidFill>
                  <a:schemeClr val="bg1"/>
                </a:solidFill>
              </a:rPr>
              <a:t>)))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3CC04F6-7F24-4B34-A606-1AB7CA164F4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297"/>
          <a:stretch/>
        </p:blipFill>
        <p:spPr>
          <a:xfrm>
            <a:off x="4414098" y="3756456"/>
            <a:ext cx="3192764" cy="234531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235DA0C-0659-431F-A5BB-84880AF716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06862" y="3756456"/>
            <a:ext cx="3192764" cy="2323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0640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E5ED1DB-6C92-4AC9-AC86-DD3D5866BBAD}"/>
              </a:ext>
            </a:extLst>
          </p:cNvPr>
          <p:cNvCxnSpPr>
            <a:cxnSpLocks/>
          </p:cNvCxnSpPr>
          <p:nvPr/>
        </p:nvCxnSpPr>
        <p:spPr>
          <a:xfrm>
            <a:off x="106549" y="852105"/>
            <a:ext cx="74041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le 1">
            <a:extLst>
              <a:ext uri="{FF2B5EF4-FFF2-40B4-BE49-F238E27FC236}">
                <a16:creationId xmlns:a16="http://schemas.microsoft.com/office/drawing/2014/main" id="{A66E0514-E8AE-4965-BCDA-C2AD049BA0A0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0515600" cy="7003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A real world example?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505826B-B201-4D85-ACB5-7771D11384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1200" y="964931"/>
            <a:ext cx="5057577" cy="33498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16001A3-1AB6-44B7-9729-6D83CE12AF1D}"/>
              </a:ext>
            </a:extLst>
          </p:cNvPr>
          <p:cNvSpPr txBox="1"/>
          <p:nvPr/>
        </p:nvSpPr>
        <p:spPr>
          <a:xfrm>
            <a:off x="106549" y="1043379"/>
            <a:ext cx="2990336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457200" lvl="1" indent="0">
              <a:buNone/>
            </a:pPr>
            <a:r>
              <a:rPr lang="en-GB" sz="1800" dirty="0" err="1">
                <a:solidFill>
                  <a:schemeClr val="bg1"/>
                </a:solidFill>
              </a:rPr>
              <a:t>rpois</a:t>
            </a:r>
            <a:r>
              <a:rPr lang="en-GB" sz="1800" dirty="0">
                <a:solidFill>
                  <a:schemeClr val="bg1"/>
                </a:solidFill>
              </a:rPr>
              <a:t>(</a:t>
            </a:r>
            <a:r>
              <a:rPr lang="en-GB" sz="1800" dirty="0">
                <a:solidFill>
                  <a:schemeClr val="accent6"/>
                </a:solidFill>
              </a:rPr>
              <a:t>3000</a:t>
            </a:r>
            <a:r>
              <a:rPr lang="en-GB" sz="1800" dirty="0">
                <a:solidFill>
                  <a:schemeClr val="bg1"/>
                </a:solidFill>
              </a:rPr>
              <a:t>, lambda = </a:t>
            </a:r>
            <a:r>
              <a:rPr lang="en-GB" sz="1800" dirty="0">
                <a:solidFill>
                  <a:schemeClr val="accent6"/>
                </a:solidFill>
              </a:rPr>
              <a:t>2</a:t>
            </a:r>
            <a:r>
              <a:rPr lang="en-GB" sz="18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B041D5A-F48B-4E88-9DC7-0F7AE1E88E30}"/>
              </a:ext>
            </a:extLst>
          </p:cNvPr>
          <p:cNvSpPr txBox="1"/>
          <p:nvPr/>
        </p:nvSpPr>
        <p:spPr>
          <a:xfrm>
            <a:off x="153223" y="3945423"/>
            <a:ext cx="4945543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457200" lvl="1" indent="0">
              <a:buNone/>
            </a:pPr>
            <a:r>
              <a:rPr lang="en-GB" sz="1800" dirty="0">
                <a:solidFill>
                  <a:schemeClr val="bg1"/>
                </a:solidFill>
              </a:rPr>
              <a:t>replicate(</a:t>
            </a:r>
            <a:r>
              <a:rPr lang="pt-BR" sz="1800" dirty="0">
                <a:solidFill>
                  <a:schemeClr val="accent6"/>
                </a:solidFill>
              </a:rPr>
              <a:t>1000</a:t>
            </a:r>
            <a:r>
              <a:rPr lang="pt-BR" sz="1800" dirty="0">
                <a:solidFill>
                  <a:schemeClr val="bg1"/>
                </a:solidFill>
              </a:rPr>
              <a:t>,</a:t>
            </a:r>
            <a:r>
              <a:rPr lang="pt-BR" sz="1800" dirty="0">
                <a:solidFill>
                  <a:schemeClr val="accent6"/>
                </a:solidFill>
              </a:rPr>
              <a:t> </a:t>
            </a:r>
            <a:r>
              <a:rPr lang="pt-BR" sz="1800" dirty="0">
                <a:solidFill>
                  <a:schemeClr val="bg1"/>
                </a:solidFill>
              </a:rPr>
              <a:t>sum(rpois(</a:t>
            </a:r>
            <a:r>
              <a:rPr lang="pt-BR" sz="1800" dirty="0">
                <a:solidFill>
                  <a:schemeClr val="accent6"/>
                </a:solidFill>
              </a:rPr>
              <a:t>3000</a:t>
            </a:r>
            <a:r>
              <a:rPr lang="pt-BR" sz="1800" dirty="0">
                <a:solidFill>
                  <a:schemeClr val="bg1"/>
                </a:solidFill>
              </a:rPr>
              <a:t>,</a:t>
            </a:r>
            <a:r>
              <a:rPr lang="pt-BR" sz="1800" dirty="0">
                <a:solidFill>
                  <a:schemeClr val="accent6"/>
                </a:solidFill>
              </a:rPr>
              <a:t> </a:t>
            </a:r>
            <a:r>
              <a:rPr lang="pt-BR" sz="1800" dirty="0">
                <a:solidFill>
                  <a:schemeClr val="bg1"/>
                </a:solidFill>
              </a:rPr>
              <a:t>lambda = </a:t>
            </a:r>
            <a:r>
              <a:rPr lang="pt-BR" sz="1800" dirty="0">
                <a:solidFill>
                  <a:schemeClr val="accent6"/>
                </a:solidFill>
              </a:rPr>
              <a:t>2</a:t>
            </a:r>
            <a:r>
              <a:rPr lang="en-GB" sz="1800" dirty="0">
                <a:solidFill>
                  <a:schemeClr val="bg1"/>
                </a:solidFill>
              </a:rPr>
              <a:t>)))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288C7DD-9C6D-49D3-B540-10B01D4F5C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3543" y="1043379"/>
            <a:ext cx="3217600" cy="234045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AFB4423-3BD4-4AA5-A941-413467BD5A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3542" y="4314754"/>
            <a:ext cx="3373715" cy="2451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9598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A046FF4-D998-4D6D-8FB5-E390D17FC9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6572" y="7444"/>
            <a:ext cx="9026708" cy="680422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3CB2092-F6CC-4E2F-A4E1-8EBD749D98EC}"/>
              </a:ext>
            </a:extLst>
          </p:cNvPr>
          <p:cNvSpPr txBox="1"/>
          <p:nvPr/>
        </p:nvSpPr>
        <p:spPr>
          <a:xfrm>
            <a:off x="3126572" y="5485300"/>
            <a:ext cx="2483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Coral percentage cover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AF0BDE3-81E4-4D98-A4C1-B8E4DE3F80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0690" y="5325858"/>
            <a:ext cx="2032931" cy="152469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8A1D61E-BE46-4CAA-8582-1DBA9BA51B07}"/>
              </a:ext>
            </a:extLst>
          </p:cNvPr>
          <p:cNvSpPr txBox="1"/>
          <p:nvPr/>
        </p:nvSpPr>
        <p:spPr>
          <a:xfrm>
            <a:off x="2558644" y="2514200"/>
            <a:ext cx="12499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Shark abundance</a:t>
            </a:r>
          </a:p>
        </p:txBody>
      </p:sp>
      <p:pic>
        <p:nvPicPr>
          <p:cNvPr id="13" name="Picture 12" descr="A picture containing fish, shark&#10;&#10;Description automatically generated">
            <a:extLst>
              <a:ext uri="{FF2B5EF4-FFF2-40B4-BE49-F238E27FC236}">
                <a16:creationId xmlns:a16="http://schemas.microsoft.com/office/drawing/2014/main" id="{474949FB-FEB8-4441-B03B-5C9BA6531BD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96" r="3597" b="16472"/>
          <a:stretch/>
        </p:blipFill>
        <p:spPr>
          <a:xfrm>
            <a:off x="518518" y="2156893"/>
            <a:ext cx="1964320" cy="1274723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B3CC683A-3985-427B-9CDA-C4E7124B67E1}"/>
              </a:ext>
            </a:extLst>
          </p:cNvPr>
          <p:cNvSpPr txBox="1"/>
          <p:nvPr/>
        </p:nvSpPr>
        <p:spPr>
          <a:xfrm>
            <a:off x="8266053" y="5620211"/>
            <a:ext cx="1934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Food availability</a:t>
            </a:r>
          </a:p>
        </p:txBody>
      </p:sp>
      <p:pic>
        <p:nvPicPr>
          <p:cNvPr id="44" name="Picture 43" descr="A picture containing colorful, ocean floor&#10;&#10;Description automatically generated">
            <a:extLst>
              <a:ext uri="{FF2B5EF4-FFF2-40B4-BE49-F238E27FC236}">
                <a16:creationId xmlns:a16="http://schemas.microsoft.com/office/drawing/2014/main" id="{4CB62A91-9276-4761-A79E-5FEDCD3FA3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6053" y="4342686"/>
            <a:ext cx="1703572" cy="1277679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22E0033-2033-467A-98E4-74FDF7F7A552}"/>
              </a:ext>
            </a:extLst>
          </p:cNvPr>
          <p:cNvCxnSpPr>
            <a:cxnSpLocks/>
          </p:cNvCxnSpPr>
          <p:nvPr/>
        </p:nvCxnSpPr>
        <p:spPr>
          <a:xfrm>
            <a:off x="106549" y="852105"/>
            <a:ext cx="74041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le 1">
            <a:extLst>
              <a:ext uri="{FF2B5EF4-FFF2-40B4-BE49-F238E27FC236}">
                <a16:creationId xmlns:a16="http://schemas.microsoft.com/office/drawing/2014/main" id="{4F775D93-892C-4C8A-9F4F-600849F9BEFA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0515600" cy="7003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What if we have multiple continuous variables in our model?</a:t>
            </a:r>
          </a:p>
        </p:txBody>
      </p:sp>
    </p:spTree>
    <p:extLst>
      <p:ext uri="{BB962C8B-B14F-4D97-AF65-F5344CB8AC3E}">
        <p14:creationId xmlns:p14="http://schemas.microsoft.com/office/powerpoint/2010/main" val="36689438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A64DAFC-81A3-48E3-8E76-B9AC2878D9BC}"/>
              </a:ext>
            </a:extLst>
          </p:cNvPr>
          <p:cNvCxnSpPr/>
          <p:nvPr/>
        </p:nvCxnSpPr>
        <p:spPr>
          <a:xfrm>
            <a:off x="1593909" y="713064"/>
            <a:ext cx="0" cy="5519956"/>
          </a:xfrm>
          <a:prstGeom prst="line">
            <a:avLst/>
          </a:prstGeom>
          <a:ln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3A84C22-9EFB-4854-A6E4-4B04A71269CF}"/>
              </a:ext>
            </a:extLst>
          </p:cNvPr>
          <p:cNvCxnSpPr>
            <a:cxnSpLocks/>
          </p:cNvCxnSpPr>
          <p:nvPr/>
        </p:nvCxnSpPr>
        <p:spPr>
          <a:xfrm flipH="1">
            <a:off x="1593910" y="6233020"/>
            <a:ext cx="9731228" cy="0"/>
          </a:xfrm>
          <a:prstGeom prst="line">
            <a:avLst/>
          </a:prstGeom>
          <a:ln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3CB2092-F6CC-4E2F-A4E1-8EBD749D98EC}"/>
              </a:ext>
            </a:extLst>
          </p:cNvPr>
          <p:cNvSpPr txBox="1"/>
          <p:nvPr/>
        </p:nvSpPr>
        <p:spPr>
          <a:xfrm>
            <a:off x="5198378" y="6250013"/>
            <a:ext cx="2483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Coral percentage cover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AF0BDE3-81E4-4D98-A4C1-B8E4DE3F80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76576" y="4435277"/>
            <a:ext cx="2032931" cy="152469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8A1D61E-BE46-4CAA-8582-1DBA9BA51B07}"/>
              </a:ext>
            </a:extLst>
          </p:cNvPr>
          <p:cNvSpPr txBox="1"/>
          <p:nvPr/>
        </p:nvSpPr>
        <p:spPr>
          <a:xfrm>
            <a:off x="285226" y="3429000"/>
            <a:ext cx="12499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Shark abundance</a:t>
            </a:r>
          </a:p>
        </p:txBody>
      </p:sp>
      <p:pic>
        <p:nvPicPr>
          <p:cNvPr id="13" name="Picture 12" descr="A picture containing fish, shark&#10;&#10;Description automatically generated">
            <a:extLst>
              <a:ext uri="{FF2B5EF4-FFF2-40B4-BE49-F238E27FC236}">
                <a16:creationId xmlns:a16="http://schemas.microsoft.com/office/drawing/2014/main" id="{474949FB-FEB8-4441-B03B-5C9BA6531BD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96" r="3597" b="16472"/>
          <a:stretch/>
        </p:blipFill>
        <p:spPr>
          <a:xfrm>
            <a:off x="1770080" y="64936"/>
            <a:ext cx="2482324" cy="1610876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F280AD7A-910A-4D9C-B31F-C84B82FB7FB9}"/>
              </a:ext>
            </a:extLst>
          </p:cNvPr>
          <p:cNvSpPr/>
          <p:nvPr/>
        </p:nvSpPr>
        <p:spPr>
          <a:xfrm>
            <a:off x="2424418" y="4075331"/>
            <a:ext cx="226501" cy="22820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3CE5A9F-9FDC-44F1-AEA6-CBEFF01A546D}"/>
              </a:ext>
            </a:extLst>
          </p:cNvPr>
          <p:cNvSpPr/>
          <p:nvPr/>
        </p:nvSpPr>
        <p:spPr>
          <a:xfrm>
            <a:off x="2931955" y="5197626"/>
            <a:ext cx="226501" cy="22820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F765B02-550D-4C45-A847-A88E0B66F774}"/>
              </a:ext>
            </a:extLst>
          </p:cNvPr>
          <p:cNvSpPr/>
          <p:nvPr/>
        </p:nvSpPr>
        <p:spPr>
          <a:xfrm>
            <a:off x="6831434" y="4113630"/>
            <a:ext cx="226501" cy="22820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53EA9E1-EE2E-410F-8B0E-F2E8F1D1F476}"/>
              </a:ext>
            </a:extLst>
          </p:cNvPr>
          <p:cNvSpPr/>
          <p:nvPr/>
        </p:nvSpPr>
        <p:spPr>
          <a:xfrm>
            <a:off x="4723003" y="3429000"/>
            <a:ext cx="226501" cy="22820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4EABABB-3FEC-458E-9A18-DC07497BF5C4}"/>
              </a:ext>
            </a:extLst>
          </p:cNvPr>
          <p:cNvSpPr/>
          <p:nvPr/>
        </p:nvSpPr>
        <p:spPr>
          <a:xfrm>
            <a:off x="4382552" y="4445520"/>
            <a:ext cx="226501" cy="22820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00725BCB-3F64-413D-87CE-9B63745A4D83}"/>
              </a:ext>
            </a:extLst>
          </p:cNvPr>
          <p:cNvSpPr/>
          <p:nvPr/>
        </p:nvSpPr>
        <p:spPr>
          <a:xfrm>
            <a:off x="7850697" y="3200798"/>
            <a:ext cx="226501" cy="22820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694E63DF-566C-431F-BC12-B2AA759D11FF}"/>
              </a:ext>
            </a:extLst>
          </p:cNvPr>
          <p:cNvSpPr/>
          <p:nvPr/>
        </p:nvSpPr>
        <p:spPr>
          <a:xfrm>
            <a:off x="8388991" y="1508300"/>
            <a:ext cx="226501" cy="22820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D93567B-5452-4287-A82E-3299B1B2EC1F}"/>
              </a:ext>
            </a:extLst>
          </p:cNvPr>
          <p:cNvSpPr/>
          <p:nvPr/>
        </p:nvSpPr>
        <p:spPr>
          <a:xfrm>
            <a:off x="3562521" y="3632994"/>
            <a:ext cx="226501" cy="22820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976ECA9-A8F2-4085-80EC-A72A54B0DC1E}"/>
              </a:ext>
            </a:extLst>
          </p:cNvPr>
          <p:cNvSpPr/>
          <p:nvPr/>
        </p:nvSpPr>
        <p:spPr>
          <a:xfrm>
            <a:off x="2149682" y="4851579"/>
            <a:ext cx="226501" cy="22820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4844EE87-AF68-4A47-B98B-471D266AA0FF}"/>
              </a:ext>
            </a:extLst>
          </p:cNvPr>
          <p:cNvSpPr/>
          <p:nvPr/>
        </p:nvSpPr>
        <p:spPr>
          <a:xfrm>
            <a:off x="7129247" y="1894206"/>
            <a:ext cx="226501" cy="22820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6EDD911A-D568-4DF3-BD31-D1DF321C6B22}"/>
              </a:ext>
            </a:extLst>
          </p:cNvPr>
          <p:cNvSpPr/>
          <p:nvPr/>
        </p:nvSpPr>
        <p:spPr>
          <a:xfrm>
            <a:off x="6109986" y="2851949"/>
            <a:ext cx="226501" cy="22820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47DC76C-580E-4EC5-91D5-5C2F8B385FCF}"/>
              </a:ext>
            </a:extLst>
          </p:cNvPr>
          <p:cNvSpPr/>
          <p:nvPr/>
        </p:nvSpPr>
        <p:spPr>
          <a:xfrm>
            <a:off x="5661174" y="3949512"/>
            <a:ext cx="226501" cy="22820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E926B08F-72D8-45D4-B7E9-0286F3D9929C}"/>
              </a:ext>
            </a:extLst>
          </p:cNvPr>
          <p:cNvSpPr/>
          <p:nvPr/>
        </p:nvSpPr>
        <p:spPr>
          <a:xfrm>
            <a:off x="8033856" y="2395977"/>
            <a:ext cx="226501" cy="22820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1A82567B-1A3A-45D9-A2E0-D47D69446020}"/>
              </a:ext>
            </a:extLst>
          </p:cNvPr>
          <p:cNvSpPr/>
          <p:nvPr/>
        </p:nvSpPr>
        <p:spPr>
          <a:xfrm>
            <a:off x="10195419" y="783924"/>
            <a:ext cx="226501" cy="22820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2D42A90E-4D50-40FB-8F33-7BFE88180490}"/>
              </a:ext>
            </a:extLst>
          </p:cNvPr>
          <p:cNvSpPr/>
          <p:nvPr/>
        </p:nvSpPr>
        <p:spPr>
          <a:xfrm>
            <a:off x="9651532" y="1622401"/>
            <a:ext cx="226501" cy="22820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C930E29D-6C1A-49C5-8336-E93A3B10F60C}"/>
              </a:ext>
            </a:extLst>
          </p:cNvPr>
          <p:cNvSpPr/>
          <p:nvPr/>
        </p:nvSpPr>
        <p:spPr>
          <a:xfrm>
            <a:off x="9334149" y="2281876"/>
            <a:ext cx="226501" cy="22820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E9475BD-4214-480C-B887-A46CCDB55614}"/>
              </a:ext>
            </a:extLst>
          </p:cNvPr>
          <p:cNvSpPr/>
          <p:nvPr/>
        </p:nvSpPr>
        <p:spPr>
          <a:xfrm>
            <a:off x="6866390" y="3145407"/>
            <a:ext cx="226501" cy="22820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19D401B-3ECE-4BA6-9628-0097A2B12DB0}"/>
              </a:ext>
            </a:extLst>
          </p:cNvPr>
          <p:cNvSpPr/>
          <p:nvPr/>
        </p:nvSpPr>
        <p:spPr>
          <a:xfrm>
            <a:off x="5670261" y="4575113"/>
            <a:ext cx="226501" cy="22820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94E669ED-4D1E-4CD7-A893-DA764CA0D387}"/>
              </a:ext>
            </a:extLst>
          </p:cNvPr>
          <p:cNvSpPr/>
          <p:nvPr/>
        </p:nvSpPr>
        <p:spPr>
          <a:xfrm>
            <a:off x="6359208" y="4659682"/>
            <a:ext cx="226501" cy="22820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75879DD5-09DD-4C4B-81CC-6B7DA3114ED0}"/>
              </a:ext>
            </a:extLst>
          </p:cNvPr>
          <p:cNvSpPr/>
          <p:nvPr/>
        </p:nvSpPr>
        <p:spPr>
          <a:xfrm>
            <a:off x="7413425" y="3629552"/>
            <a:ext cx="226501" cy="22820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BA1D7674-2B40-4771-B530-EBE803AD2D2A}"/>
              </a:ext>
            </a:extLst>
          </p:cNvPr>
          <p:cNvSpPr/>
          <p:nvPr/>
        </p:nvSpPr>
        <p:spPr>
          <a:xfrm>
            <a:off x="8731894" y="2646847"/>
            <a:ext cx="226501" cy="22820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1838DD5C-8F58-439E-AF0F-665EEDFAF0F7}"/>
              </a:ext>
            </a:extLst>
          </p:cNvPr>
          <p:cNvSpPr/>
          <p:nvPr/>
        </p:nvSpPr>
        <p:spPr>
          <a:xfrm>
            <a:off x="10407941" y="2053674"/>
            <a:ext cx="226501" cy="22820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9EC8287B-257F-4E25-AF53-3D2B63A83C9D}"/>
              </a:ext>
            </a:extLst>
          </p:cNvPr>
          <p:cNvSpPr/>
          <p:nvPr/>
        </p:nvSpPr>
        <p:spPr>
          <a:xfrm>
            <a:off x="9764782" y="2657795"/>
            <a:ext cx="226501" cy="22820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C23BFB1F-E10B-4BAD-9FC7-BEA9990F62A5}"/>
              </a:ext>
            </a:extLst>
          </p:cNvPr>
          <p:cNvSpPr/>
          <p:nvPr/>
        </p:nvSpPr>
        <p:spPr>
          <a:xfrm>
            <a:off x="9220898" y="3438226"/>
            <a:ext cx="226501" cy="22820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2D7C6872-63AF-4007-96A8-70748A62D90B}"/>
              </a:ext>
            </a:extLst>
          </p:cNvPr>
          <p:cNvSpPr/>
          <p:nvPr/>
        </p:nvSpPr>
        <p:spPr>
          <a:xfrm>
            <a:off x="8416958" y="3716284"/>
            <a:ext cx="226501" cy="22820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107F9764-420F-409C-921C-D10320ECD901}"/>
              </a:ext>
            </a:extLst>
          </p:cNvPr>
          <p:cNvSpPr/>
          <p:nvPr/>
        </p:nvSpPr>
        <p:spPr>
          <a:xfrm>
            <a:off x="7372181" y="4400964"/>
            <a:ext cx="226501" cy="22820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10EDC409-93E1-4A18-9495-6FA0B912B05C}"/>
              </a:ext>
            </a:extLst>
          </p:cNvPr>
          <p:cNvSpPr/>
          <p:nvPr/>
        </p:nvSpPr>
        <p:spPr>
          <a:xfrm>
            <a:off x="8113902" y="4488707"/>
            <a:ext cx="226501" cy="22820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6CB8CDBF-3216-4099-89B6-2CF633B01928}"/>
              </a:ext>
            </a:extLst>
          </p:cNvPr>
          <p:cNvSpPr/>
          <p:nvPr/>
        </p:nvSpPr>
        <p:spPr>
          <a:xfrm>
            <a:off x="8994397" y="4063613"/>
            <a:ext cx="226501" cy="22820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E65FE315-53C5-440F-A87A-46798D98D6F8}"/>
              </a:ext>
            </a:extLst>
          </p:cNvPr>
          <p:cNvCxnSpPr>
            <a:cxnSpLocks/>
          </p:cNvCxnSpPr>
          <p:nvPr/>
        </p:nvCxnSpPr>
        <p:spPr>
          <a:xfrm flipV="1">
            <a:off x="1988598" y="1062678"/>
            <a:ext cx="9259410" cy="4212599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B0B395E5-188B-4AF7-BC57-8D4100D89672}"/>
              </a:ext>
            </a:extLst>
          </p:cNvPr>
          <p:cNvCxnSpPr>
            <a:cxnSpLocks/>
          </p:cNvCxnSpPr>
          <p:nvPr/>
        </p:nvCxnSpPr>
        <p:spPr>
          <a:xfrm flipV="1">
            <a:off x="4949504" y="1622401"/>
            <a:ext cx="6889058" cy="3980731"/>
          </a:xfrm>
          <a:prstGeom prst="line">
            <a:avLst/>
          </a:prstGeom>
          <a:ln w="571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5026A1FB-2941-45DF-83A7-8CC495DA0CDA}"/>
              </a:ext>
            </a:extLst>
          </p:cNvPr>
          <p:cNvSpPr txBox="1"/>
          <p:nvPr/>
        </p:nvSpPr>
        <p:spPr>
          <a:xfrm>
            <a:off x="7348479" y="841489"/>
            <a:ext cx="23634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accent1"/>
                </a:solidFill>
              </a:rPr>
              <a:t>High food availability (75% quantile)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AF5A7B3-3978-4047-98D6-B88E40FED8C5}"/>
              </a:ext>
            </a:extLst>
          </p:cNvPr>
          <p:cNvSpPr txBox="1"/>
          <p:nvPr/>
        </p:nvSpPr>
        <p:spPr>
          <a:xfrm>
            <a:off x="9637481" y="3020578"/>
            <a:ext cx="23634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accent6"/>
                </a:solidFill>
              </a:rPr>
              <a:t>Low food availability (25% quantile)</a:t>
            </a:r>
          </a:p>
        </p:txBody>
      </p:sp>
    </p:spTree>
    <p:extLst>
      <p:ext uri="{BB962C8B-B14F-4D97-AF65-F5344CB8AC3E}">
        <p14:creationId xmlns:p14="http://schemas.microsoft.com/office/powerpoint/2010/main" val="1626297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E5ED1DB-6C92-4AC9-AC86-DD3D5866BBAD}"/>
              </a:ext>
            </a:extLst>
          </p:cNvPr>
          <p:cNvCxnSpPr>
            <a:cxnSpLocks/>
          </p:cNvCxnSpPr>
          <p:nvPr/>
        </p:nvCxnSpPr>
        <p:spPr>
          <a:xfrm>
            <a:off x="106549" y="852105"/>
            <a:ext cx="74041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le 1">
            <a:extLst>
              <a:ext uri="{FF2B5EF4-FFF2-40B4-BE49-F238E27FC236}">
                <a16:creationId xmlns:a16="http://schemas.microsoft.com/office/drawing/2014/main" id="{A66E0514-E8AE-4965-BCDA-C2AD049BA0A0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7510649" cy="7003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Summary and questions</a:t>
            </a:r>
          </a:p>
        </p:txBody>
      </p:sp>
      <p:pic>
        <p:nvPicPr>
          <p:cNvPr id="6" name="Picture 5" descr="A picture containing water, sky, outdoor, boat&#10;&#10;Description automatically generated">
            <a:extLst>
              <a:ext uri="{FF2B5EF4-FFF2-40B4-BE49-F238E27FC236}">
                <a16:creationId xmlns:a16="http://schemas.microsoft.com/office/drawing/2014/main" id="{95958B24-A64C-4388-97D5-EFF6D5149D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523371"/>
            <a:ext cx="5959225" cy="3947019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8E6D4DA-C314-4070-B92E-AE464D9DFA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93582" y="1523370"/>
            <a:ext cx="5572211" cy="5214775"/>
          </a:xfrm>
        </p:spPr>
        <p:txBody>
          <a:bodyPr>
            <a:normAutofit/>
          </a:bodyPr>
          <a:lstStyle/>
          <a:p>
            <a:r>
              <a:rPr lang="en-GB" dirty="0"/>
              <a:t>Prediction from your model offers several benefits:</a:t>
            </a:r>
          </a:p>
          <a:p>
            <a:pPr lvl="1"/>
            <a:r>
              <a:rPr lang="en-GB" dirty="0"/>
              <a:t>Interpretation of models</a:t>
            </a:r>
          </a:p>
          <a:p>
            <a:pPr lvl="1"/>
            <a:r>
              <a:rPr lang="en-GB" dirty="0"/>
              <a:t>Display model outputs</a:t>
            </a:r>
          </a:p>
          <a:p>
            <a:pPr lvl="1"/>
            <a:r>
              <a:rPr lang="en-GB" dirty="0"/>
              <a:t>Verify model is doing/saying what you think it is</a:t>
            </a:r>
          </a:p>
          <a:p>
            <a:pPr lvl="1"/>
            <a:r>
              <a:rPr lang="en-GB" dirty="0"/>
              <a:t>Unlocks the possibility of Cross Validation and predictive modelling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We can use the </a:t>
            </a:r>
            <a:r>
              <a:rPr lang="en-GB" i="1" dirty="0">
                <a:hlinkClick r:id="rId3"/>
              </a:rPr>
              <a:t>PGR Stats in R team</a:t>
            </a:r>
            <a:r>
              <a:rPr lang="en-GB" dirty="0"/>
              <a:t> to discuss and resolve problems</a:t>
            </a:r>
          </a:p>
        </p:txBody>
      </p:sp>
    </p:spTree>
    <p:extLst>
      <p:ext uri="{BB962C8B-B14F-4D97-AF65-F5344CB8AC3E}">
        <p14:creationId xmlns:p14="http://schemas.microsoft.com/office/powerpoint/2010/main" val="29000155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E5ED1DB-6C92-4AC9-AC86-DD3D5866BBAD}"/>
              </a:ext>
            </a:extLst>
          </p:cNvPr>
          <p:cNvCxnSpPr>
            <a:cxnSpLocks/>
          </p:cNvCxnSpPr>
          <p:nvPr/>
        </p:nvCxnSpPr>
        <p:spPr>
          <a:xfrm>
            <a:off x="106549" y="852105"/>
            <a:ext cx="74041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le 1">
            <a:extLst>
              <a:ext uri="{FF2B5EF4-FFF2-40B4-BE49-F238E27FC236}">
                <a16:creationId xmlns:a16="http://schemas.microsoft.com/office/drawing/2014/main" id="{A66E0514-E8AE-4965-BCDA-C2AD049BA0A0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0515600" cy="7003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“Course” plan</a:t>
            </a:r>
          </a:p>
        </p:txBody>
      </p:sp>
      <p:pic>
        <p:nvPicPr>
          <p:cNvPr id="10" name="Picture 9" descr="A picture containing colorful, ocean floor&#10;&#10;Description automatically generated">
            <a:extLst>
              <a:ext uri="{FF2B5EF4-FFF2-40B4-BE49-F238E27FC236}">
                <a16:creationId xmlns:a16="http://schemas.microsoft.com/office/drawing/2014/main" id="{9ADE0899-8DB2-46EF-BC01-310181C1FC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523371"/>
            <a:ext cx="5976699" cy="448252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163BEA0-9403-4511-AEF5-B6608401291A}"/>
              </a:ext>
            </a:extLst>
          </p:cNvPr>
          <p:cNvSpPr txBox="1"/>
          <p:nvPr/>
        </p:nvSpPr>
        <p:spPr>
          <a:xfrm>
            <a:off x="443883" y="1003820"/>
            <a:ext cx="5362111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Session 1: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Basics.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Theoretical introduction.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No sums. Conceptual.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Conceptual model fitting – the recipe.</a:t>
            </a:r>
          </a:p>
          <a:p>
            <a:pPr lvl="1"/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Session 2: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Some sums.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Data handling, display.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Conceptual model fitting – the recipe.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Finally, a worked example.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</a:t>
            </a:r>
            <a:r>
              <a:rPr lang="en-GB" u="sng" dirty="0"/>
              <a:t>ession 3: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>
                <a:highlight>
                  <a:srgbClr val="FFFF00"/>
                </a:highlight>
              </a:rPr>
              <a:t>Interpreting output from optimal model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>
                <a:highlight>
                  <a:srgbClr val="FFFF00"/>
                </a:highlight>
              </a:rPr>
              <a:t>Using predictions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>
                <a:highlight>
                  <a:srgbClr val="FFFF00"/>
                </a:highlight>
              </a:rPr>
              <a:t>With examples – over to you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>
                <a:highlight>
                  <a:srgbClr val="FFFF00"/>
                </a:highlight>
              </a:rPr>
              <a:t>Model families, error distributions.</a:t>
            </a:r>
          </a:p>
          <a:p>
            <a:pPr lvl="1"/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Session XX: GAM, GLMM, Random forest, </a:t>
            </a:r>
          </a:p>
        </p:txBody>
      </p:sp>
    </p:spTree>
    <p:extLst>
      <p:ext uri="{BB962C8B-B14F-4D97-AF65-F5344CB8AC3E}">
        <p14:creationId xmlns:p14="http://schemas.microsoft.com/office/powerpoint/2010/main" val="41588373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5982971-FA33-4BB4-B50F-31F4F22A4A6B}"/>
              </a:ext>
            </a:extLst>
          </p:cNvPr>
          <p:cNvCxnSpPr>
            <a:cxnSpLocks/>
          </p:cNvCxnSpPr>
          <p:nvPr/>
        </p:nvCxnSpPr>
        <p:spPr>
          <a:xfrm>
            <a:off x="106549" y="852105"/>
            <a:ext cx="74041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7423B65B-B504-44C2-AB64-A09A4C7294EA}"/>
              </a:ext>
            </a:extLst>
          </p:cNvPr>
          <p:cNvSpPr txBox="1">
            <a:spLocks/>
          </p:cNvSpPr>
          <p:nvPr/>
        </p:nvSpPr>
        <p:spPr>
          <a:xfrm>
            <a:off x="81065" y="891662"/>
            <a:ext cx="6470737" cy="3860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3600" dirty="0"/>
              <a:t>Mix of presentation are R coding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Flit between PowerPoint and R:</a:t>
            </a:r>
          </a:p>
          <a:p>
            <a:pPr lvl="1"/>
            <a:r>
              <a:rPr lang="en-GB" dirty="0"/>
              <a:t>You will be practicing some model selection</a:t>
            </a:r>
          </a:p>
          <a:p>
            <a:pPr lvl="1"/>
            <a:r>
              <a:rPr lang="en-GB" dirty="0"/>
              <a:t>We will be working through some chunks of R code.</a:t>
            </a:r>
          </a:p>
          <a:p>
            <a:endParaRPr lang="en-GB" dirty="0"/>
          </a:p>
          <a:p>
            <a:r>
              <a:rPr lang="en-GB" dirty="0"/>
              <a:t>Minimal presentation and shared code</a:t>
            </a:r>
          </a:p>
          <a:p>
            <a:pPr lvl="1"/>
            <a:endParaRPr lang="en-GB" dirty="0"/>
          </a:p>
          <a:p>
            <a:pPr marL="457200" lvl="1" indent="0">
              <a:buNone/>
            </a:pPr>
            <a:endParaRPr lang="en-GB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5BB27D2C-B8C9-4918-9E3B-9AA0AC06A98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0515600" cy="7003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How this sessions will work</a:t>
            </a:r>
          </a:p>
        </p:txBody>
      </p:sp>
      <p:pic>
        <p:nvPicPr>
          <p:cNvPr id="8" name="Picture 7" descr="A small boat in a body of water&#10;&#10;Description automatically generated">
            <a:extLst>
              <a:ext uri="{FF2B5EF4-FFF2-40B4-BE49-F238E27FC236}">
                <a16:creationId xmlns:a16="http://schemas.microsoft.com/office/drawing/2014/main" id="{BA28A2F4-B287-4026-8E7D-BBF41965B1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558" b="28295"/>
          <a:stretch/>
        </p:blipFill>
        <p:spPr>
          <a:xfrm>
            <a:off x="0" y="4849029"/>
            <a:ext cx="12192000" cy="220650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B4302A9-D625-4AEC-81E1-10600C3D4A9C}"/>
              </a:ext>
            </a:extLst>
          </p:cNvPr>
          <p:cNvSpPr txBox="1"/>
          <p:nvPr/>
        </p:nvSpPr>
        <p:spPr>
          <a:xfrm>
            <a:off x="6484691" y="3415751"/>
            <a:ext cx="5559132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457200" lvl="1" indent="0">
              <a:buNone/>
            </a:pPr>
            <a:r>
              <a:rPr lang="en-GB" sz="1800" dirty="0">
                <a:solidFill>
                  <a:srgbClr val="A162D0"/>
                </a:solidFill>
              </a:rPr>
              <a:t>#######################################</a:t>
            </a:r>
          </a:p>
          <a:p>
            <a:pPr marL="457200" lvl="1" indent="0">
              <a:buNone/>
            </a:pPr>
            <a:r>
              <a:rPr lang="en-GB" sz="1800" dirty="0">
                <a:solidFill>
                  <a:srgbClr val="A162D0"/>
                </a:solidFill>
              </a:rPr>
              <a:t>#####           1.  some sort of title	             #####</a:t>
            </a:r>
          </a:p>
          <a:p>
            <a:pPr marL="457200" lvl="1" indent="0">
              <a:buNone/>
            </a:pPr>
            <a:r>
              <a:rPr lang="en-GB" sz="1800" dirty="0">
                <a:solidFill>
                  <a:srgbClr val="A162D0"/>
                </a:solidFill>
              </a:rPr>
              <a:t>#######################################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70C8956-36AD-4481-BF63-B65BCAD1832C}"/>
              </a:ext>
            </a:extLst>
          </p:cNvPr>
          <p:cNvSpPr txBox="1"/>
          <p:nvPr/>
        </p:nvSpPr>
        <p:spPr>
          <a:xfrm>
            <a:off x="6484691" y="3039814"/>
            <a:ext cx="46055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Section headings in R will be highlighted like:</a:t>
            </a:r>
          </a:p>
        </p:txBody>
      </p:sp>
    </p:spTree>
    <p:extLst>
      <p:ext uri="{BB962C8B-B14F-4D97-AF65-F5344CB8AC3E}">
        <p14:creationId xmlns:p14="http://schemas.microsoft.com/office/powerpoint/2010/main" val="8368797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0CE1E3D-04C6-4DAD-A217-90511BD855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345"/>
          <a:stretch/>
        </p:blipFill>
        <p:spPr>
          <a:xfrm>
            <a:off x="0" y="4057023"/>
            <a:ext cx="12192000" cy="2800977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AAEB7B3-AA0E-4AF8-9FDC-499866DD8926}"/>
              </a:ext>
            </a:extLst>
          </p:cNvPr>
          <p:cNvCxnSpPr>
            <a:cxnSpLocks/>
          </p:cNvCxnSpPr>
          <p:nvPr/>
        </p:nvCxnSpPr>
        <p:spPr>
          <a:xfrm>
            <a:off x="0" y="3999556"/>
            <a:ext cx="74041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137C78E-063C-4563-825F-21C173F8D07B}"/>
              </a:ext>
            </a:extLst>
          </p:cNvPr>
          <p:cNvGrpSpPr/>
          <p:nvPr/>
        </p:nvGrpSpPr>
        <p:grpSpPr>
          <a:xfrm>
            <a:off x="0" y="5744"/>
            <a:ext cx="12192000" cy="3295728"/>
            <a:chOff x="0" y="5744"/>
            <a:chExt cx="12192000" cy="329572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D0E74A3-32F5-4A66-9317-7CBCD88ECC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-542"/>
            <a:stretch/>
          </p:blipFill>
          <p:spPr>
            <a:xfrm>
              <a:off x="0" y="5744"/>
              <a:ext cx="5257494" cy="2512858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54E2A7D3-89A9-49B9-A9F1-6DD07C9D0A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6648"/>
            <a:stretch/>
          </p:blipFill>
          <p:spPr>
            <a:xfrm>
              <a:off x="5663953" y="352120"/>
              <a:ext cx="6528047" cy="2949352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6776FD7-0BF0-4E0B-A58F-8DCDB43046E4}"/>
                </a:ext>
              </a:extLst>
            </p:cNvPr>
            <p:cNvSpPr/>
            <p:nvPr/>
          </p:nvSpPr>
          <p:spPr>
            <a:xfrm>
              <a:off x="1962253" y="880507"/>
              <a:ext cx="3426493" cy="192200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004178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E5ED1DB-6C92-4AC9-AC86-DD3D5866BBAD}"/>
              </a:ext>
            </a:extLst>
          </p:cNvPr>
          <p:cNvCxnSpPr>
            <a:cxnSpLocks/>
          </p:cNvCxnSpPr>
          <p:nvPr/>
        </p:nvCxnSpPr>
        <p:spPr>
          <a:xfrm>
            <a:off x="106549" y="852105"/>
            <a:ext cx="74041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le 1">
            <a:extLst>
              <a:ext uri="{FF2B5EF4-FFF2-40B4-BE49-F238E27FC236}">
                <a16:creationId xmlns:a16="http://schemas.microsoft.com/office/drawing/2014/main" id="{A66E0514-E8AE-4965-BCDA-C2AD049BA0A0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0515600" cy="7003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Building useful robots and making inferences </a:t>
            </a:r>
          </a:p>
        </p:txBody>
      </p:sp>
      <p:pic>
        <p:nvPicPr>
          <p:cNvPr id="3" name="Picture 2" descr="A picture containing grass, outdoor&#10;&#10;Description automatically generated">
            <a:extLst>
              <a:ext uri="{FF2B5EF4-FFF2-40B4-BE49-F238E27FC236}">
                <a16:creationId xmlns:a16="http://schemas.microsoft.com/office/drawing/2014/main" id="{36303244-B42B-4FD0-992E-15A11304E4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0649" y="1212441"/>
            <a:ext cx="4517122" cy="3011415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9F7656-B9BA-4348-AFC0-488D1588A9C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212441"/>
            <a:ext cx="5747158" cy="4964522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Build and use the model: the recipe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Model selection</a:t>
            </a:r>
          </a:p>
          <a:p>
            <a:pPr lvl="1"/>
            <a:r>
              <a:rPr lang="en-GB" dirty="0"/>
              <a:t>Picking the best of a bad bunch.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Model validation</a:t>
            </a:r>
          </a:p>
          <a:p>
            <a:pPr lvl="1"/>
            <a:r>
              <a:rPr lang="en-GB" dirty="0"/>
              <a:t>So how rubbish is it?</a:t>
            </a:r>
          </a:p>
          <a:p>
            <a:endParaRPr lang="en-GB" dirty="0"/>
          </a:p>
          <a:p>
            <a:r>
              <a:rPr lang="en-GB" dirty="0">
                <a:highlight>
                  <a:srgbClr val="FFFF00"/>
                </a:highlight>
              </a:rPr>
              <a:t>Interpretation and using your model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6DC021A-9C5C-4651-BE72-834F3F75F461}"/>
              </a:ext>
            </a:extLst>
          </p:cNvPr>
          <p:cNvSpPr txBox="1"/>
          <p:nvPr/>
        </p:nvSpPr>
        <p:spPr>
          <a:xfrm>
            <a:off x="7510649" y="4613945"/>
            <a:ext cx="43429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By using AIC we are selecting the most “cost” effective model. With cost being measured in degrees of freedom.</a:t>
            </a:r>
          </a:p>
        </p:txBody>
      </p:sp>
    </p:spTree>
    <p:extLst>
      <p:ext uri="{BB962C8B-B14F-4D97-AF65-F5344CB8AC3E}">
        <p14:creationId xmlns:p14="http://schemas.microsoft.com/office/powerpoint/2010/main" val="7139549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E5ED1DB-6C92-4AC9-AC86-DD3D5866BBAD}"/>
              </a:ext>
            </a:extLst>
          </p:cNvPr>
          <p:cNvCxnSpPr>
            <a:cxnSpLocks/>
          </p:cNvCxnSpPr>
          <p:nvPr/>
        </p:nvCxnSpPr>
        <p:spPr>
          <a:xfrm>
            <a:off x="106549" y="852105"/>
            <a:ext cx="74041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le 1">
            <a:extLst>
              <a:ext uri="{FF2B5EF4-FFF2-40B4-BE49-F238E27FC236}">
                <a16:creationId xmlns:a16="http://schemas.microsoft.com/office/drawing/2014/main" id="{A66E0514-E8AE-4965-BCDA-C2AD049BA0A0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0515600" cy="7003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Model selection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9F7656-B9BA-4348-AFC0-488D1588A9C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003820"/>
            <a:ext cx="5747158" cy="5732534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/>
              <a:t>Using AIC</a:t>
            </a:r>
          </a:p>
          <a:p>
            <a:r>
              <a:rPr lang="en-GB" dirty="0"/>
              <a:t>log-likelihood ratio tests may also be useful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u="sng" dirty="0"/>
              <a:t>Selection recipe for </a:t>
            </a:r>
            <a:r>
              <a:rPr lang="en-GB" u="sng" dirty="0">
                <a:solidFill>
                  <a:srgbClr val="FF0000"/>
                </a:solidFill>
              </a:rPr>
              <a:t>nested</a:t>
            </a:r>
            <a:r>
              <a:rPr lang="en-GB" u="sng" dirty="0"/>
              <a:t> models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Start with the most complex model and work “back” towards the most simple</a:t>
            </a:r>
          </a:p>
          <a:p>
            <a:r>
              <a:rPr lang="en-GB" dirty="0"/>
              <a:t>Use AIC to choose (3 rules)</a:t>
            </a:r>
          </a:p>
          <a:p>
            <a:pPr lvl="1"/>
            <a:r>
              <a:rPr lang="en-GB" dirty="0"/>
              <a:t>Simple models are best</a:t>
            </a:r>
          </a:p>
          <a:p>
            <a:pPr lvl="1"/>
            <a:r>
              <a:rPr lang="en-GB" dirty="0"/>
              <a:t>Small AIC is best</a:t>
            </a:r>
          </a:p>
          <a:p>
            <a:pPr lvl="1"/>
            <a:r>
              <a:rPr lang="en-GB" dirty="0"/>
              <a:t>If these rules contradict (</a:t>
            </a:r>
            <a:r>
              <a:rPr lang="en-GB" dirty="0" err="1"/>
              <a:t>ie</a:t>
            </a:r>
            <a:r>
              <a:rPr lang="en-GB" dirty="0"/>
              <a:t> the more complex model has smaller AIC) then AIC should be different by more then 2</a:t>
            </a:r>
          </a:p>
          <a:p>
            <a:endParaRPr lang="en-GB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4675CC8-BC40-43A1-B6B4-C5D48A93246B}"/>
              </a:ext>
            </a:extLst>
          </p:cNvPr>
          <p:cNvSpPr txBox="1"/>
          <p:nvPr/>
        </p:nvSpPr>
        <p:spPr>
          <a:xfrm>
            <a:off x="7684316" y="4882393"/>
            <a:ext cx="43434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“I used backwards stepwise model selection to …”</a:t>
            </a:r>
          </a:p>
        </p:txBody>
      </p:sp>
      <p:pic>
        <p:nvPicPr>
          <p:cNvPr id="8" name="Picture 7" descr="A picture containing wooden, ledge, concrete, cement&#10;&#10;Description automatically generated">
            <a:extLst>
              <a:ext uri="{FF2B5EF4-FFF2-40B4-BE49-F238E27FC236}">
                <a16:creationId xmlns:a16="http://schemas.microsoft.com/office/drawing/2014/main" id="{C9B4DF2D-5885-47A9-8CD9-6571458365B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225"/>
          <a:stretch/>
        </p:blipFill>
        <p:spPr>
          <a:xfrm>
            <a:off x="8282548" y="700391"/>
            <a:ext cx="3146990" cy="3901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8076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E5ED1DB-6C92-4AC9-AC86-DD3D5866BBAD}"/>
              </a:ext>
            </a:extLst>
          </p:cNvPr>
          <p:cNvCxnSpPr>
            <a:cxnSpLocks/>
          </p:cNvCxnSpPr>
          <p:nvPr/>
        </p:nvCxnSpPr>
        <p:spPr>
          <a:xfrm>
            <a:off x="106549" y="852105"/>
            <a:ext cx="74041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le 1">
            <a:extLst>
              <a:ext uri="{FF2B5EF4-FFF2-40B4-BE49-F238E27FC236}">
                <a16:creationId xmlns:a16="http://schemas.microsoft.com/office/drawing/2014/main" id="{A66E0514-E8AE-4965-BCDA-C2AD049BA0A0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7003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Behavioural data this time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8B6AC3-8450-4ED2-866D-A07A3235B2FF}"/>
              </a:ext>
            </a:extLst>
          </p:cNvPr>
          <p:cNvSpPr txBox="1"/>
          <p:nvPr/>
        </p:nvSpPr>
        <p:spPr>
          <a:xfrm>
            <a:off x="106549" y="1033896"/>
            <a:ext cx="23765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u="sng" dirty="0"/>
              <a:t>Our toy example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F4C2AA8-5CC6-4934-BF50-7FF06AC4473D}"/>
              </a:ext>
            </a:extLst>
          </p:cNvPr>
          <p:cNvSpPr txBox="1"/>
          <p:nvPr/>
        </p:nvSpPr>
        <p:spPr>
          <a:xfrm>
            <a:off x="239692" y="4486698"/>
            <a:ext cx="57977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Behavioural response of Montane unicorns ~</a:t>
            </a:r>
          </a:p>
          <a:p>
            <a:r>
              <a:rPr lang="en-GB" sz="2400" dirty="0"/>
              <a:t>response variable (y</a:t>
            </a:r>
            <a:r>
              <a:rPr lang="en-GB" sz="2400" baseline="-25000" dirty="0"/>
              <a:t>1</a:t>
            </a:r>
            <a:r>
              <a:rPr lang="en-GB" sz="2400" dirty="0"/>
              <a:t>) </a:t>
            </a:r>
          </a:p>
          <a:p>
            <a:endParaRPr lang="en-GB" sz="2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524A652-347B-4167-AB33-832667047D9E}"/>
              </a:ext>
            </a:extLst>
          </p:cNvPr>
          <p:cNvSpPr txBox="1"/>
          <p:nvPr/>
        </p:nvSpPr>
        <p:spPr>
          <a:xfrm>
            <a:off x="242410" y="5317695"/>
            <a:ext cx="54025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accent5">
                    <a:lumMod val="75000"/>
                  </a:schemeClr>
                </a:solidFill>
              </a:rPr>
              <a:t>It’s a number with decimals.</a:t>
            </a:r>
          </a:p>
          <a:p>
            <a:r>
              <a:rPr lang="en-GB" dirty="0">
                <a:solidFill>
                  <a:schemeClr val="accent5">
                    <a:lumMod val="75000"/>
                  </a:schemeClr>
                </a:solidFill>
              </a:rPr>
              <a:t>Can be large measured in seconds or milliseconds</a:t>
            </a:r>
          </a:p>
          <a:p>
            <a:r>
              <a:rPr lang="en-GB" dirty="0">
                <a:solidFill>
                  <a:schemeClr val="accent5">
                    <a:lumMod val="75000"/>
                  </a:schemeClr>
                </a:solidFill>
              </a:rPr>
              <a:t>Unlikely ever to be less than 0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CA88BE3-C03A-4223-91B2-D5035E83178D}"/>
              </a:ext>
            </a:extLst>
          </p:cNvPr>
          <p:cNvGrpSpPr/>
          <p:nvPr/>
        </p:nvGrpSpPr>
        <p:grpSpPr>
          <a:xfrm>
            <a:off x="6243423" y="4486698"/>
            <a:ext cx="3525047" cy="899285"/>
            <a:chOff x="8253095" y="4486698"/>
            <a:chExt cx="3525047" cy="89928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1DD476C-2487-4D32-8BEE-3FB03EBEE54D}"/>
                </a:ext>
              </a:extLst>
            </p:cNvPr>
            <p:cNvSpPr txBox="1"/>
            <p:nvPr/>
          </p:nvSpPr>
          <p:spPr>
            <a:xfrm>
              <a:off x="8253095" y="4486698"/>
              <a:ext cx="352504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dirty="0"/>
                <a:t>+ Mass (kg) (x</a:t>
              </a:r>
              <a:r>
                <a:rPr lang="en-GB" sz="2400" baseline="-25000" dirty="0"/>
                <a:t>1</a:t>
              </a:r>
              <a:r>
                <a:rPr lang="en-GB" sz="2400" dirty="0"/>
                <a:t>) </a:t>
              </a:r>
            </a:p>
            <a:p>
              <a:r>
                <a:rPr lang="en-GB" sz="2400" dirty="0"/>
                <a:t>	</a:t>
              </a:r>
              <a:endParaRPr lang="en-GB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1837FB0-8142-40D3-B3A0-6A698B5A3A22}"/>
                </a:ext>
              </a:extLst>
            </p:cNvPr>
            <p:cNvSpPr txBox="1"/>
            <p:nvPr/>
          </p:nvSpPr>
          <p:spPr>
            <a:xfrm>
              <a:off x="8550580" y="5016651"/>
              <a:ext cx="21979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chemeClr val="accent5">
                      <a:lumMod val="75000"/>
                    </a:schemeClr>
                  </a:solidFill>
                </a:rPr>
                <a:t>&gt; 200 and &lt; 800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EA8141D-63C1-4C18-9E77-2C4C0D7607D0}"/>
              </a:ext>
            </a:extLst>
          </p:cNvPr>
          <p:cNvGrpSpPr/>
          <p:nvPr/>
        </p:nvGrpSpPr>
        <p:grpSpPr>
          <a:xfrm>
            <a:off x="8628153" y="4481528"/>
            <a:ext cx="3525046" cy="836167"/>
            <a:chOff x="8311820" y="6005895"/>
            <a:chExt cx="3525046" cy="836167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368EF5B-EE7D-4FEC-A292-9812D9673BED}"/>
                </a:ext>
              </a:extLst>
            </p:cNvPr>
            <p:cNvSpPr txBox="1"/>
            <p:nvPr/>
          </p:nvSpPr>
          <p:spPr>
            <a:xfrm>
              <a:off x="8311820" y="6005895"/>
              <a:ext cx="352504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dirty="0"/>
                <a:t>+ Diet (x</a:t>
              </a:r>
              <a:r>
                <a:rPr lang="en-GB" sz="2400" baseline="-25000" dirty="0"/>
                <a:t>2</a:t>
              </a:r>
              <a:r>
                <a:rPr lang="en-GB" sz="2400" dirty="0"/>
                <a:t>)</a:t>
              </a:r>
            </a:p>
            <a:p>
              <a:r>
                <a:rPr lang="en-GB" dirty="0"/>
                <a:t>	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02921F8-2F8B-4550-B3A9-FD1C50E5CE03}"/>
                </a:ext>
              </a:extLst>
            </p:cNvPr>
            <p:cNvSpPr txBox="1"/>
            <p:nvPr/>
          </p:nvSpPr>
          <p:spPr>
            <a:xfrm>
              <a:off x="8609304" y="6472730"/>
              <a:ext cx="25838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chemeClr val="accent5">
                      <a:lumMod val="75000"/>
                    </a:schemeClr>
                  </a:solidFill>
                </a:rPr>
                <a:t>High Starch or, High Fibre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D2600CDE-42A3-4B6A-9577-4F5351398E11}"/>
              </a:ext>
            </a:extLst>
          </p:cNvPr>
          <p:cNvGrpSpPr/>
          <p:nvPr/>
        </p:nvGrpSpPr>
        <p:grpSpPr>
          <a:xfrm>
            <a:off x="2575148" y="1356109"/>
            <a:ext cx="4660969" cy="3062299"/>
            <a:chOff x="225122" y="1196134"/>
            <a:chExt cx="5563376" cy="360027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7CC6FB8-BD13-4192-ACD3-AA179C3A298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5122" y="1557453"/>
              <a:ext cx="5563376" cy="3238952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CF09126-47E3-48AC-9FB9-1038AC002DE0}"/>
                </a:ext>
              </a:extLst>
            </p:cNvPr>
            <p:cNvSpPr/>
            <p:nvPr/>
          </p:nvSpPr>
          <p:spPr>
            <a:xfrm>
              <a:off x="4586828" y="1196134"/>
              <a:ext cx="1028082" cy="104785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8A6B4411-6368-4429-8033-E6C7994316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6408" y="1675732"/>
            <a:ext cx="3280444" cy="494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105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E5ED1DB-6C92-4AC9-AC86-DD3D5866BBAD}"/>
              </a:ext>
            </a:extLst>
          </p:cNvPr>
          <p:cNvCxnSpPr>
            <a:cxnSpLocks/>
          </p:cNvCxnSpPr>
          <p:nvPr/>
        </p:nvCxnSpPr>
        <p:spPr>
          <a:xfrm>
            <a:off x="106549" y="852105"/>
            <a:ext cx="74041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le 1">
            <a:extLst>
              <a:ext uri="{FF2B5EF4-FFF2-40B4-BE49-F238E27FC236}">
                <a16:creationId xmlns:a16="http://schemas.microsoft.com/office/drawing/2014/main" id="{A66E0514-E8AE-4965-BCDA-C2AD049BA0A0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0515600" cy="7003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Your go then a worked example in R</a:t>
            </a:r>
          </a:p>
        </p:txBody>
      </p:sp>
      <p:pic>
        <p:nvPicPr>
          <p:cNvPr id="10" name="Picture 9" descr="A picture containing colorful, ocean floor&#10;&#10;Description automatically generated">
            <a:extLst>
              <a:ext uri="{FF2B5EF4-FFF2-40B4-BE49-F238E27FC236}">
                <a16:creationId xmlns:a16="http://schemas.microsoft.com/office/drawing/2014/main" id="{9ADE0899-8DB2-46EF-BC01-310181C1FC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523371"/>
            <a:ext cx="5976699" cy="448252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ADF05B7-FA4B-4DA9-AF15-ED3CA5F6A942}"/>
              </a:ext>
            </a:extLst>
          </p:cNvPr>
          <p:cNvSpPr txBox="1"/>
          <p:nvPr/>
        </p:nvSpPr>
        <p:spPr>
          <a:xfrm>
            <a:off x="119301" y="3478911"/>
            <a:ext cx="5559132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457200" lvl="1" indent="0">
              <a:buNone/>
            </a:pPr>
            <a:r>
              <a:rPr lang="en-GB" sz="1800" dirty="0">
                <a:solidFill>
                  <a:srgbClr val="A162D0"/>
                </a:solidFill>
              </a:rPr>
              <a:t>#######################################</a:t>
            </a:r>
          </a:p>
          <a:p>
            <a:pPr marL="457200" lvl="1" indent="0">
              <a:buNone/>
            </a:pPr>
            <a:r>
              <a:rPr lang="en-GB" sz="1800" dirty="0">
                <a:solidFill>
                  <a:srgbClr val="A162D0"/>
                </a:solidFill>
              </a:rPr>
              <a:t>#### Data set 2 - More complex models    #####</a:t>
            </a:r>
          </a:p>
          <a:p>
            <a:pPr marL="457200" lvl="1" indent="0">
              <a:buNone/>
            </a:pPr>
            <a:r>
              <a:rPr lang="en-GB" sz="1800" dirty="0">
                <a:solidFill>
                  <a:srgbClr val="A162D0"/>
                </a:solidFill>
              </a:rPr>
              <a:t>#######################################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B1BFF7-37C6-4476-9A0B-B90D7E61387D}"/>
              </a:ext>
            </a:extLst>
          </p:cNvPr>
          <p:cNvSpPr txBox="1"/>
          <p:nvPr/>
        </p:nvSpPr>
        <p:spPr>
          <a:xfrm>
            <a:off x="119301" y="1766258"/>
            <a:ext cx="5559132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457200" lvl="1" indent="0">
              <a:buNone/>
            </a:pPr>
            <a:r>
              <a:rPr lang="en-GB" sz="1800" dirty="0">
                <a:solidFill>
                  <a:srgbClr val="A162D0"/>
                </a:solidFill>
              </a:rPr>
              <a:t>#######################################</a:t>
            </a:r>
          </a:p>
          <a:p>
            <a:pPr marL="457200" lvl="1" indent="0">
              <a:buNone/>
            </a:pPr>
            <a:r>
              <a:rPr lang="en-GB" sz="1800" dirty="0">
                <a:solidFill>
                  <a:srgbClr val="A162D0"/>
                </a:solidFill>
              </a:rPr>
              <a:t>### Data set 1 - Model selection practice  #####</a:t>
            </a:r>
          </a:p>
          <a:p>
            <a:pPr marL="457200" lvl="1" indent="0">
              <a:buNone/>
            </a:pPr>
            <a:r>
              <a:rPr lang="en-GB" sz="1800" dirty="0">
                <a:solidFill>
                  <a:srgbClr val="A162D0"/>
                </a:solidFill>
              </a:rPr>
              <a:t>#######################################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5F063F-8DA7-490C-A517-DE15F11ED7B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90421"/>
          <a:stretch/>
        </p:blipFill>
        <p:spPr>
          <a:xfrm>
            <a:off x="6096000" y="1061029"/>
            <a:ext cx="5976699" cy="463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4485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E5ED1DB-6C92-4AC9-AC86-DD3D5866BBAD}"/>
              </a:ext>
            </a:extLst>
          </p:cNvPr>
          <p:cNvCxnSpPr>
            <a:cxnSpLocks/>
          </p:cNvCxnSpPr>
          <p:nvPr/>
        </p:nvCxnSpPr>
        <p:spPr>
          <a:xfrm>
            <a:off x="106549" y="852105"/>
            <a:ext cx="74041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le 1">
            <a:extLst>
              <a:ext uri="{FF2B5EF4-FFF2-40B4-BE49-F238E27FC236}">
                <a16:creationId xmlns:a16="http://schemas.microsoft.com/office/drawing/2014/main" id="{A66E0514-E8AE-4965-BCDA-C2AD049BA0A0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0515600" cy="7003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Weirdly it’s not an exact science…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9F7656-B9BA-4348-AFC0-488D1588A9C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212441"/>
            <a:ext cx="5747158" cy="4964522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General aim of </a:t>
            </a:r>
            <a:r>
              <a:rPr lang="en-GB" u="sng" dirty="0"/>
              <a:t>model validation </a:t>
            </a:r>
            <a:r>
              <a:rPr lang="en-GB" dirty="0"/>
              <a:t>is: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to have normally distributed residuals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and 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no obvious patterns in the residuals</a:t>
            </a:r>
          </a:p>
        </p:txBody>
      </p:sp>
      <p:pic>
        <p:nvPicPr>
          <p:cNvPr id="6" name="Picture 5" descr="A picture containing arthropod, invertebrate, meat, meal&#10;&#10;Description automatically generated">
            <a:extLst>
              <a:ext uri="{FF2B5EF4-FFF2-40B4-BE49-F238E27FC236}">
                <a16:creationId xmlns:a16="http://schemas.microsoft.com/office/drawing/2014/main" id="{EABF0899-BCB7-4568-9821-799CFF8C02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1434" y="113256"/>
            <a:ext cx="4954017" cy="330525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0F6DA48-AFE7-4BC6-88DE-65070656A31F}"/>
              </a:ext>
            </a:extLst>
          </p:cNvPr>
          <p:cNvSpPr txBox="1"/>
          <p:nvPr/>
        </p:nvSpPr>
        <p:spPr>
          <a:xfrm>
            <a:off x="7131434" y="4085439"/>
            <a:ext cx="2775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WTF is a residual?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2079692-C8C0-46D5-B8FA-BF41DDCE27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1152" y="4476215"/>
            <a:ext cx="4230848" cy="2375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7730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2059</TotalTime>
  <Words>569</Words>
  <Application>Microsoft Office PowerPoint</Application>
  <PresentationFormat>Widescreen</PresentationFormat>
  <Paragraphs>109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Demystifying statistics – Modelling process recap and making predictions.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Demystifying statistics &amp; programming in R</dc:title>
  <dc:creator>Neil Burns</dc:creator>
  <cp:lastModifiedBy>Neil Burns</cp:lastModifiedBy>
  <cp:revision>68</cp:revision>
  <dcterms:created xsi:type="dcterms:W3CDTF">2020-12-01T13:49:02Z</dcterms:created>
  <dcterms:modified xsi:type="dcterms:W3CDTF">2022-01-21T12:27:39Z</dcterms:modified>
</cp:coreProperties>
</file>